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8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-4800" y="-12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CCE8-20A8-4018-AD16-AD778493C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9B3CF1-D30B-4896-B95B-AFAE8EEBB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816B5-F001-4C60-A2B1-BB9E9644F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18FCE-DE32-4581-B37C-FAE91BE0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D0669-986F-49DE-AB24-AF1EB3BB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02DB-035D-446D-8A26-1375BCD6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FA6AB-E6DA-4832-9102-F6E93215F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40E9E-7D5C-41E2-9A43-806CA12C0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FF702-2DFF-4B00-9C04-A992FD2C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713DD-EBB8-4C49-BF9A-9C2DDE55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4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5AF7E-9BD3-4327-94C3-8AEF0321D2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57B6C-2DAA-4EBD-9A89-722BD8338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99C57-71CD-4D65-B440-EF061385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A5A23-C901-42E4-BAA5-AF71A7BA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F8E8-C272-4442-8E23-49BFB2FDD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7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DCDC-D143-44FD-AF44-CD39100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6124-A742-4D9A-BD26-777EFC450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53E4-F3D5-4909-A6EC-8728A664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80195-A0EC-4692-BBD1-E8835451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A79AA-9E36-4136-9C13-3A165CB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3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1C61-6900-4DC7-AE90-18F0E4C4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55745-766D-4BF0-8259-B338EBA19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4F29-1127-4AE9-8A71-793DC5FE4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45BF3-1E95-4BF2-BDB4-B0823A23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D1463-F951-4A0A-A229-D1AA7665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8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182E-3540-4AD9-930B-BFC23865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8903-55B1-4162-AD36-F82FA0DDC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811F0-1CAF-4CEF-AB96-9B872DD79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90ABB-9432-4376-9EFF-B9EF99F1D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5E0AD-9ACE-48EA-A264-2F97F25E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5189F-DD9D-412C-B238-23082277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0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4314F-8EDD-4655-BDFD-A69BF4C6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12F5-7486-4F45-8B88-5481A48B8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D7343-5A0B-4A8F-85CB-8497A9C0E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75786-7D66-450F-8E3D-1267D3539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685A58-1513-43BB-8C5D-335B2C51B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DE6FC-3226-4BF2-BA01-13650ADAD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5DDCA-4429-4C2A-A334-1F3D07EF9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341CF-22F7-4BA9-8509-2EC254D9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90C9-04FA-4C39-8F5A-733D81D9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21CF2-CCAB-4E20-8DF4-9416AD33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F387A-A6F8-497D-B1A3-0CC4FC5D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2C96-DEB0-4E6B-A172-7C49AB44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5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003E9-E307-40AF-8273-506B0BA5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2169A-0BC6-46F1-A6AB-FC1EA26A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ACC59-5AD6-4159-8566-4236F6B5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C20A-33C2-4F41-9F1D-98197605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2312-6DC2-42AA-9A82-F6600E29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A0569-44D3-4379-8257-DD84F62F3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5D890-62B0-429F-99FE-B7AD8592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F2FFD-C70B-4615-AFA8-58704C5A0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8E3D6-B7C8-44DA-ACC2-58CE6570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02FE-5135-4A7C-87FD-FDAC2EA7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72F77-7FBE-4E63-A06F-1DACD6969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7B463-CB49-4E98-9B12-0732CCD9C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13CFE-7CB8-4E4D-B6E7-73CC0CE8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2D9F0-28BE-4B07-A2AA-7EC7F83C8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A6578-44F9-4AC6-816A-1F7618F9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7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C7C66-A6DC-4E56-8280-E17F1ADB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C841-3439-4490-92B2-F6AAC6923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A1E59-CD72-4332-B527-8B4D22F950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4036-67DD-4AF8-A854-5B1A8E6532C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A866-AE03-4FBF-9497-798326223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68D35-A089-4D41-AF7B-CEC17A9BB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2A8A9-4B9F-45F5-86B7-B81985CF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15DE-4094-4A38-90F7-5E901FB97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Analysis-Synthesis-Modeling of Inconel 718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C0B9-1784-4CEB-983D-467D5BE5F0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Nguyen</a:t>
            </a:r>
          </a:p>
        </p:txBody>
      </p:sp>
    </p:spTree>
    <p:extLst>
      <p:ext uri="{BB962C8B-B14F-4D97-AF65-F5344CB8AC3E}">
        <p14:creationId xmlns:p14="http://schemas.microsoft.com/office/powerpoint/2010/main" val="306441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6EA1-9E76-461F-B49C-D69F1C8F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Inconel 718 [EVPFFT on SSEs – S11, S22, S33]</a:t>
            </a:r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8A70F467-A4D3-48D5-B397-4A3DE0D24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2" y="1690690"/>
            <a:ext cx="3228986" cy="1673355"/>
          </a:xfrm>
        </p:spPr>
      </p:pic>
      <p:pic>
        <p:nvPicPr>
          <p:cNvPr id="7" name="Picture 6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7F0EF469-721F-4789-B4C4-51F1860EA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52" y="1690689"/>
            <a:ext cx="3228986" cy="1673355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B2AAED53-C52E-4281-B814-278B68293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42" y="1690688"/>
            <a:ext cx="3228986" cy="1673355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FD264C54-E5D5-4BC8-A44E-43AAE5B79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2" y="3431074"/>
            <a:ext cx="3228986" cy="1673355"/>
          </a:xfrm>
          <a:prstGeom prst="rect">
            <a:avLst/>
          </a:prstGeom>
        </p:spPr>
      </p:pic>
      <p:pic>
        <p:nvPicPr>
          <p:cNvPr id="13" name="Picture 12" descr="Chart, surface chart&#10;&#10;Description automatically generated">
            <a:extLst>
              <a:ext uri="{FF2B5EF4-FFF2-40B4-BE49-F238E27FC236}">
                <a16:creationId xmlns:a16="http://schemas.microsoft.com/office/drawing/2014/main" id="{F2221866-0475-43A1-8D38-336DCF4DC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54" y="3431072"/>
            <a:ext cx="3228986" cy="1673355"/>
          </a:xfrm>
          <a:prstGeom prst="rect">
            <a:avLst/>
          </a:prstGeom>
        </p:spPr>
      </p:pic>
      <p:pic>
        <p:nvPicPr>
          <p:cNvPr id="15" name="Picture 14" descr="Chart, surface chart&#10;&#10;Description automatically generated">
            <a:extLst>
              <a:ext uri="{FF2B5EF4-FFF2-40B4-BE49-F238E27FC236}">
                <a16:creationId xmlns:a16="http://schemas.microsoft.com/office/drawing/2014/main" id="{0314EC48-8235-4668-9990-C14ECE098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42" y="3419923"/>
            <a:ext cx="3228987" cy="1673355"/>
          </a:xfrm>
          <a:prstGeom prst="rect">
            <a:avLst/>
          </a:prstGeom>
        </p:spPr>
      </p:pic>
      <p:pic>
        <p:nvPicPr>
          <p:cNvPr id="17" name="Picture 16" descr="Chart, surface chart&#10;&#10;Description automatically generated">
            <a:extLst>
              <a:ext uri="{FF2B5EF4-FFF2-40B4-BE49-F238E27FC236}">
                <a16:creationId xmlns:a16="http://schemas.microsoft.com/office/drawing/2014/main" id="{F065293D-8D60-4DC2-9399-0C6D1E5C2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62" y="5171458"/>
            <a:ext cx="3228988" cy="1673356"/>
          </a:xfrm>
          <a:prstGeom prst="rect">
            <a:avLst/>
          </a:prstGeom>
        </p:spPr>
      </p:pic>
      <p:pic>
        <p:nvPicPr>
          <p:cNvPr id="19" name="Picture 18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CFFBA5A1-4D3C-44F4-8C89-7F870C014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52" y="5171458"/>
            <a:ext cx="3228988" cy="1673356"/>
          </a:xfrm>
          <a:prstGeom prst="rect">
            <a:avLst/>
          </a:prstGeom>
        </p:spPr>
      </p:pic>
      <p:pic>
        <p:nvPicPr>
          <p:cNvPr id="21" name="Picture 20" descr="Chart, surface chart&#10;&#10;Description automatically generated">
            <a:extLst>
              <a:ext uri="{FF2B5EF4-FFF2-40B4-BE49-F238E27FC236}">
                <a16:creationId xmlns:a16="http://schemas.microsoft.com/office/drawing/2014/main" id="{94E3F9D1-BA98-4DA7-B077-7F1AE715E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42" y="5171457"/>
            <a:ext cx="3228990" cy="16733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A6E868-1066-43B0-A8D9-33A4FA1903D5}"/>
              </a:ext>
            </a:extLst>
          </p:cNvPr>
          <p:cNvSpPr txBox="1"/>
          <p:nvPr/>
        </p:nvSpPr>
        <p:spPr>
          <a:xfrm>
            <a:off x="2348937" y="133317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Load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1843F-9678-4D80-A3F1-71B6B9F46831}"/>
              </a:ext>
            </a:extLst>
          </p:cNvPr>
          <p:cNvSpPr txBox="1"/>
          <p:nvPr/>
        </p:nvSpPr>
        <p:spPr>
          <a:xfrm>
            <a:off x="5695704" y="133305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Load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78C9A9-FA36-4A8B-8712-B0B4F999B079}"/>
              </a:ext>
            </a:extLst>
          </p:cNvPr>
          <p:cNvSpPr txBox="1"/>
          <p:nvPr/>
        </p:nvSpPr>
        <p:spPr>
          <a:xfrm>
            <a:off x="8970323" y="133305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Load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610EED-90D7-4C2F-94BF-90914AC5BDDE}"/>
              </a:ext>
            </a:extLst>
          </p:cNvPr>
          <p:cNvSpPr txBox="1"/>
          <p:nvPr/>
        </p:nvSpPr>
        <p:spPr>
          <a:xfrm>
            <a:off x="329525" y="234269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F4DFD-60C3-4850-9B87-46009A609A1F}"/>
              </a:ext>
            </a:extLst>
          </p:cNvPr>
          <p:cNvSpPr txBox="1"/>
          <p:nvPr/>
        </p:nvSpPr>
        <p:spPr>
          <a:xfrm>
            <a:off x="329524" y="40830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ECA30-0173-445F-8E25-86C36E912A6D}"/>
              </a:ext>
            </a:extLst>
          </p:cNvPr>
          <p:cNvSpPr txBox="1"/>
          <p:nvPr/>
        </p:nvSpPr>
        <p:spPr>
          <a:xfrm>
            <a:off x="329524" y="5823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3</a:t>
            </a:r>
          </a:p>
        </p:txBody>
      </p:sp>
    </p:spTree>
    <p:extLst>
      <p:ext uri="{BB962C8B-B14F-4D97-AF65-F5344CB8AC3E}">
        <p14:creationId xmlns:p14="http://schemas.microsoft.com/office/powerpoint/2010/main" val="40371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BE8E-C987-4677-A089-260313D2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Inconel 718 [EVPFFT on SSEs – Von Mises]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82392-A19F-4A61-BD85-8EE1BEB2B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D5CD287-47C4-4EEE-923A-29D6E3BF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9362" y="1730136"/>
            <a:ext cx="3228986" cy="1594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68FA3-0637-4E7E-9FB9-2A81B66AD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052" y="1730135"/>
            <a:ext cx="3228986" cy="1594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22416-5BDB-460A-9AC9-9D31E73CC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742" y="1730134"/>
            <a:ext cx="3228986" cy="1594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7D01D-4074-4FEE-8C61-1230CB1D1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9362" y="3470520"/>
            <a:ext cx="3228986" cy="1594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B3DCF-21E8-407C-A130-BF193DB4C2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054" y="3470518"/>
            <a:ext cx="3228986" cy="1594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AB3A7-DFEE-47A0-BB7A-4058063D9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742" y="3459369"/>
            <a:ext cx="3228987" cy="1594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706F9-7A93-4E35-B024-22E241A7E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9362" y="5210904"/>
            <a:ext cx="3228988" cy="1594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11DE4-D915-425B-BF15-E2825E019A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052" y="5210904"/>
            <a:ext cx="3228988" cy="1594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BA5DDF-63D5-4BF7-9A3C-A8BB73C777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6742" y="5210903"/>
            <a:ext cx="3228990" cy="1594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C8BB1-537A-49FA-A77B-613D8DEF2C74}"/>
              </a:ext>
            </a:extLst>
          </p:cNvPr>
          <p:cNvSpPr txBox="1"/>
          <p:nvPr/>
        </p:nvSpPr>
        <p:spPr>
          <a:xfrm>
            <a:off x="2096635" y="1333176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Load - 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E0095-B5AA-427E-88CD-CE4E1CACBDE6}"/>
              </a:ext>
            </a:extLst>
          </p:cNvPr>
          <p:cNvSpPr txBox="1"/>
          <p:nvPr/>
        </p:nvSpPr>
        <p:spPr>
          <a:xfrm>
            <a:off x="5442616" y="133305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Load - VM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1CD6B-5633-47CD-8BE4-844DEA423C13}"/>
              </a:ext>
            </a:extLst>
          </p:cNvPr>
          <p:cNvSpPr txBox="1"/>
          <p:nvPr/>
        </p:nvSpPr>
        <p:spPr>
          <a:xfrm>
            <a:off x="8697813" y="133305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Load – VM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38EB6-9E80-490C-A0B7-748C59F3E29F}"/>
              </a:ext>
            </a:extLst>
          </p:cNvPr>
          <p:cNvSpPr txBox="1"/>
          <p:nvPr/>
        </p:nvSpPr>
        <p:spPr>
          <a:xfrm>
            <a:off x="329525" y="234269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3586E-BD14-49BB-8C1D-F5EFFB0DE738}"/>
              </a:ext>
            </a:extLst>
          </p:cNvPr>
          <p:cNvSpPr txBox="1"/>
          <p:nvPr/>
        </p:nvSpPr>
        <p:spPr>
          <a:xfrm>
            <a:off x="329524" y="408308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4C9BC-4333-4EB2-B6C1-1B70F2B7B775}"/>
              </a:ext>
            </a:extLst>
          </p:cNvPr>
          <p:cNvSpPr txBox="1"/>
          <p:nvPr/>
        </p:nvSpPr>
        <p:spPr>
          <a:xfrm>
            <a:off x="329524" y="582346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3</a:t>
            </a:r>
          </a:p>
        </p:txBody>
      </p:sp>
    </p:spTree>
    <p:extLst>
      <p:ext uri="{BB962C8B-B14F-4D97-AF65-F5344CB8AC3E}">
        <p14:creationId xmlns:p14="http://schemas.microsoft.com/office/powerpoint/2010/main" val="159395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5307-D7D2-4677-A59E-BFDB037F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Inconel 718 [EVPFFT on SSEs]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5ECBDA61-5A24-43A3-9F9F-317162B4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14" y="1564854"/>
            <a:ext cx="3146571" cy="2359928"/>
          </a:xfr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4B30CFD-6FF5-4CB5-85EA-50C6950EF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72" y="1564854"/>
            <a:ext cx="3146571" cy="235992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91325F4-354F-42A1-842A-B6326C3E3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56" y="1564854"/>
            <a:ext cx="3146572" cy="23599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92ABD2-18D5-4D7C-800A-494A9274D234}"/>
              </a:ext>
            </a:extLst>
          </p:cNvPr>
          <p:cNvSpPr txBox="1"/>
          <p:nvPr/>
        </p:nvSpPr>
        <p:spPr>
          <a:xfrm>
            <a:off x="160727" y="2484569"/>
            <a:ext cx="870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Str_str</a:t>
            </a:r>
            <a:endParaRPr lang="en-US" dirty="0"/>
          </a:p>
          <a:p>
            <a:r>
              <a:rPr lang="en-US" dirty="0"/>
              <a:t>Per SSE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007E20E-6534-4048-9C72-D8E02A7A8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13" y="4253934"/>
            <a:ext cx="3146572" cy="2359929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D93D92DA-9993-464B-8E70-5E95D1639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256" y="4253934"/>
            <a:ext cx="3146572" cy="2359929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9461A21A-D1B3-4F9B-9EA3-4F97C4069D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72" y="4253935"/>
            <a:ext cx="3146572" cy="23599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42B930-3444-43EC-9524-31BA71570B51}"/>
              </a:ext>
            </a:extLst>
          </p:cNvPr>
          <p:cNvSpPr txBox="1"/>
          <p:nvPr/>
        </p:nvSpPr>
        <p:spPr>
          <a:xfrm>
            <a:off x="15109" y="5124511"/>
            <a:ext cx="131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Str_str</a:t>
            </a:r>
            <a:endParaRPr lang="en-US" dirty="0"/>
          </a:p>
          <a:p>
            <a:r>
              <a:rPr lang="en-US" dirty="0"/>
              <a:t>XYZ Load </a:t>
            </a:r>
          </a:p>
          <a:p>
            <a:r>
              <a:rPr lang="en-US" dirty="0"/>
              <a:t>Comparison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AA0F8D-A26F-4540-8D12-57CA1F94B9A5}"/>
              </a:ext>
            </a:extLst>
          </p:cNvPr>
          <p:cNvCxnSpPr>
            <a:cxnSpLocks/>
          </p:cNvCxnSpPr>
          <p:nvPr/>
        </p:nvCxnSpPr>
        <p:spPr>
          <a:xfrm>
            <a:off x="1031671" y="4077050"/>
            <a:ext cx="987401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35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EF479-3791-4C29-886B-769CAA14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Inconel 718 [EVPFFT – Von Mises]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D1409DAE-E9EF-437B-889C-2C907C100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28" y="2129196"/>
            <a:ext cx="3466144" cy="2599608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649E13-5FF4-49F5-8FEE-1BCD77B84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6" y="2129196"/>
            <a:ext cx="3466144" cy="259960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589E653-3C62-4EF2-B9BF-8A64BD095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460" y="2129196"/>
            <a:ext cx="3466144" cy="25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2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FC4A-4FC9-44AA-9C09-39B293FC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BBF8-6CBE-4819-8AEF-2882CC029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workflow incorporating a series of DREAM.3D, Python, Fortran, MATLAB, and </a:t>
            </a:r>
            <a:r>
              <a:rPr lang="en-US" dirty="0" err="1"/>
              <a:t>Paraview</a:t>
            </a:r>
            <a:r>
              <a:rPr lang="en-US" dirty="0"/>
              <a:t> tools to perform analysis, synthesize statistically equivalent microstructures (SE, and model simulated load on material’s Electron Back-Scattered Diffraction (EBSD).</a:t>
            </a:r>
          </a:p>
          <a:p>
            <a:r>
              <a:rPr lang="en-US" dirty="0"/>
              <a:t>Included a detailed Read-Me regarding how to operate the workflow.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3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AEF6-0FA9-464C-BB59-70C185F8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DREAM3D Pipeline 1 –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E32F1-45E4-4B26-88E7-A8BA7C678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EBSD file (.</a:t>
            </a:r>
            <a:r>
              <a:rPr lang="en-US" dirty="0" err="1"/>
              <a:t>ctf</a:t>
            </a:r>
            <a:r>
              <a:rPr lang="en-US" dirty="0"/>
              <a:t>, .h5ebsd, and .ang)</a:t>
            </a:r>
          </a:p>
          <a:p>
            <a:r>
              <a:rPr lang="en-US" dirty="0"/>
              <a:t>Output: </a:t>
            </a:r>
          </a:p>
          <a:p>
            <a:pPr lvl="1"/>
            <a:r>
              <a:rPr lang="en-US" dirty="0"/>
              <a:t>Stats Generator ODF Angle File (.txt) as input for Pipeline 2</a:t>
            </a:r>
          </a:p>
          <a:p>
            <a:pPr lvl="1"/>
            <a:r>
              <a:rPr lang="en-US" dirty="0"/>
              <a:t>Pole Figures for Original EBSD (.pdf)</a:t>
            </a:r>
          </a:p>
          <a:p>
            <a:pPr lvl="1"/>
            <a:r>
              <a:rPr lang="en-US" dirty="0"/>
              <a:t>Feature Data for Original EBSD (.csv) as input for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err="1"/>
              <a:t>LognormFit.m</a:t>
            </a:r>
            <a:endParaRPr lang="en-US" dirty="0"/>
          </a:p>
          <a:p>
            <a:pPr lvl="1"/>
            <a:r>
              <a:rPr lang="en-US" dirty="0"/>
              <a:t>DREAM.3D Data files (.dream3d and .</a:t>
            </a:r>
            <a:r>
              <a:rPr lang="en-US" dirty="0" err="1"/>
              <a:t>xdmf</a:t>
            </a:r>
            <a:r>
              <a:rPr lang="en-US" dirty="0"/>
              <a:t>) as input to </a:t>
            </a:r>
            <a:r>
              <a:rPr lang="en-US" dirty="0" err="1"/>
              <a:t>Paraview</a:t>
            </a:r>
            <a:r>
              <a:rPr lang="en-US" dirty="0"/>
              <a:t> for visualization of grain microstructure.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2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1E14-74C0-4838-AC7D-48FDC12D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MATLAB Fitting Log-Normal statistic plot on microstructure’s Equivalent Diameter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52DA5-84D6-4559-83C7-FC3F50F0F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 </a:t>
            </a:r>
          </a:p>
          <a:p>
            <a:pPr lvl="1"/>
            <a:r>
              <a:rPr lang="en-US" dirty="0"/>
              <a:t>“Equivalent Diameter” (ED) column from Feature Data of Original EBSD.</a:t>
            </a:r>
          </a:p>
          <a:p>
            <a:r>
              <a:rPr lang="en-US" dirty="0"/>
              <a:t>Output: </a:t>
            </a:r>
          </a:p>
          <a:p>
            <a:pPr lvl="1"/>
            <a:r>
              <a:rPr lang="en-US" dirty="0"/>
              <a:t>Log-Normal fit of ED Histogram</a:t>
            </a:r>
          </a:p>
          <a:p>
            <a:pPr lvl="1"/>
            <a:r>
              <a:rPr lang="en-US" dirty="0"/>
              <a:t>Mu and Sigma values for Pipeline 2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D8D50F-656D-4D2E-AB73-352FB805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0277"/>
            <a:ext cx="5399314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9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9601-7AB9-4631-89D1-F066F3C1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DREAM3D Pipeline 2 – Microstructure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A6131-22A4-469A-A5F0-081A9B4F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Stats Generator ODF Angle File (.txt)</a:t>
            </a:r>
          </a:p>
          <a:p>
            <a:pPr lvl="1"/>
            <a:r>
              <a:rPr lang="en-US" dirty="0"/>
              <a:t>Mu and Sigma</a:t>
            </a:r>
          </a:p>
          <a:p>
            <a:pPr lvl="1"/>
            <a:r>
              <a:rPr lang="en-US" dirty="0"/>
              <a:t>Ellipsoidal Ratio B/A and C/A (minor/major length on 2 perpendicular planes)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Synthetic Statistically Equivalent (SSE) Microstructures. </a:t>
            </a:r>
          </a:p>
          <a:p>
            <a:pPr lvl="1"/>
            <a:r>
              <a:rPr lang="en-US" dirty="0"/>
              <a:t>Pole Figure for Synthetic EBSD (.pdf)</a:t>
            </a:r>
          </a:p>
          <a:p>
            <a:pPr lvl="1"/>
            <a:r>
              <a:rPr lang="en-US" dirty="0"/>
              <a:t>Feature Data for Synthetic EBSD (.csv)</a:t>
            </a:r>
          </a:p>
          <a:p>
            <a:pPr lvl="1"/>
            <a:r>
              <a:rPr lang="en-US" dirty="0"/>
              <a:t>DREAM.3D Data files (.dream3d and .</a:t>
            </a:r>
            <a:r>
              <a:rPr lang="en-US" dirty="0" err="1"/>
              <a:t>xdmf</a:t>
            </a:r>
            <a:r>
              <a:rPr lang="en-US" dirty="0"/>
              <a:t>) as input to </a:t>
            </a:r>
            <a:r>
              <a:rPr lang="en-US" dirty="0" err="1"/>
              <a:t>Paraview</a:t>
            </a:r>
            <a:r>
              <a:rPr lang="en-US" dirty="0"/>
              <a:t> for visualization of grain microstructure.</a:t>
            </a:r>
          </a:p>
        </p:txBody>
      </p:sp>
    </p:spTree>
    <p:extLst>
      <p:ext uri="{BB962C8B-B14F-4D97-AF65-F5344CB8AC3E}">
        <p14:creationId xmlns:p14="http://schemas.microsoft.com/office/powerpoint/2010/main" val="7244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0799-CDB2-4395-8828-0408293A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DREAM3D Pipeline 3: Abaqus / EVPFFT 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664A-469C-4B8C-9799-ADEA9637A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DREAM3D file of the Original EBSD (2D) OR</a:t>
            </a:r>
          </a:p>
          <a:p>
            <a:pPr lvl="1"/>
            <a:r>
              <a:rPr lang="en-US" dirty="0"/>
              <a:t>DREAM3D file of the Synthetic EBSD (3D)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Abaqus Hexahedron</a:t>
            </a:r>
          </a:p>
          <a:p>
            <a:pPr lvl="1"/>
            <a:r>
              <a:rPr lang="en-US" dirty="0"/>
              <a:t>Abaqus FEA Input file</a:t>
            </a:r>
          </a:p>
          <a:p>
            <a:pPr lvl="1"/>
            <a:r>
              <a:rPr lang="en-US" dirty="0"/>
              <a:t>Abaqus Surface Mesh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EVPFFT Los Alamos FFT Input file</a:t>
            </a:r>
          </a:p>
        </p:txBody>
      </p:sp>
    </p:spTree>
    <p:extLst>
      <p:ext uri="{BB962C8B-B14F-4D97-AF65-F5344CB8AC3E}">
        <p14:creationId xmlns:p14="http://schemas.microsoft.com/office/powerpoint/2010/main" val="191792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565E-3F5C-4022-8822-AC861105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EVPFFT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116-9B97-4E0E-86FE-B464A6D9A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EVPFFT Los Alamos FFT Input File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Stress and Strain history</a:t>
            </a:r>
          </a:p>
          <a:p>
            <a:pPr lvl="1"/>
            <a:r>
              <a:rPr lang="en-US" dirty="0"/>
              <a:t>Error/ Convergence history</a:t>
            </a:r>
          </a:p>
          <a:p>
            <a:pPr lvl="1"/>
            <a:r>
              <a:rPr lang="en-US" dirty="0"/>
              <a:t>Orientation field</a:t>
            </a:r>
          </a:p>
          <a:p>
            <a:pPr lvl="1"/>
            <a:r>
              <a:rPr lang="en-US" dirty="0"/>
              <a:t>Strain Tensor field</a:t>
            </a:r>
          </a:p>
          <a:p>
            <a:pPr lvl="1"/>
            <a:r>
              <a:rPr lang="en-US" dirty="0"/>
              <a:t>Stress Tensor field</a:t>
            </a:r>
          </a:p>
          <a:p>
            <a:pPr lvl="1"/>
            <a:r>
              <a:rPr lang="en-US" dirty="0"/>
              <a:t>Stress gradient</a:t>
            </a:r>
          </a:p>
          <a:p>
            <a:pPr lvl="1"/>
            <a:r>
              <a:rPr lang="en-US" dirty="0"/>
              <a:t>Orientation Gradient</a:t>
            </a:r>
          </a:p>
          <a:p>
            <a:pPr lvl="1"/>
            <a:r>
              <a:rPr lang="en-US" dirty="0"/>
              <a:t>VTK files for viewing via </a:t>
            </a:r>
            <a:r>
              <a:rPr lang="en-US" dirty="0" err="1"/>
              <a:t>Paraview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0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290F-ECA3-4E12-A616-6DB78E5B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Inconel 718 [Grains]</a:t>
            </a:r>
          </a:p>
        </p:txBody>
      </p:sp>
      <p:pic>
        <p:nvPicPr>
          <p:cNvPr id="5" name="Content Placeholder 4" descr="A screen 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716FD98-EF43-4030-A810-1EA898C7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835"/>
            <a:ext cx="6055128" cy="3137944"/>
          </a:xfr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F651EEC-E912-4113-A2DC-648C5755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31" y="2403752"/>
            <a:ext cx="4237720" cy="2196110"/>
          </a:xfrm>
          <a:prstGeom prst="rect">
            <a:avLst/>
          </a:prstGeom>
        </p:spPr>
      </p:pic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B605D226-ECD6-46F4-A6AF-1DC2CE224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30" y="198918"/>
            <a:ext cx="4237721" cy="2196111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95F547D-625F-44FC-A09F-AB23E6B6A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30" y="4608583"/>
            <a:ext cx="4237721" cy="2196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CE8A8-FF1A-4156-9F83-AA060B040CF2}"/>
              </a:ext>
            </a:extLst>
          </p:cNvPr>
          <p:cNvSpPr txBox="1"/>
          <p:nvPr/>
        </p:nvSpPr>
        <p:spPr>
          <a:xfrm>
            <a:off x="7665030" y="18045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54199-423F-4BA3-B901-65FF7DDD6631}"/>
              </a:ext>
            </a:extLst>
          </p:cNvPr>
          <p:cNvSpPr txBox="1"/>
          <p:nvPr/>
        </p:nvSpPr>
        <p:spPr>
          <a:xfrm>
            <a:off x="7665029" y="241348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68DE2-2077-416E-A38F-59EFF4D38AEE}"/>
              </a:ext>
            </a:extLst>
          </p:cNvPr>
          <p:cNvSpPr txBox="1"/>
          <p:nvPr/>
        </p:nvSpPr>
        <p:spPr>
          <a:xfrm>
            <a:off x="7665028" y="463003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SSE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01203-F120-4963-8B05-5894BCBA2E8F}"/>
              </a:ext>
            </a:extLst>
          </p:cNvPr>
          <p:cNvSpPr txBox="1"/>
          <p:nvPr/>
        </p:nvSpPr>
        <p:spPr>
          <a:xfrm>
            <a:off x="838200" y="193283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67610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B527-4305-4E68-9378-7D4AA658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Inconel 718 [Pole Figures]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8926E0-4C71-4A53-8FB7-52580187A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502" y="5050955"/>
            <a:ext cx="5257800" cy="17730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108A0-9841-4F96-AFB6-0CC92818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502" y="1549659"/>
            <a:ext cx="5257800" cy="1775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8432AF-2184-49D0-870B-7D47725E6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1" y="3168873"/>
            <a:ext cx="5909815" cy="1990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61928-C5DC-4664-96BC-F6F8504FFC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322502" y="3277540"/>
            <a:ext cx="5257800" cy="17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458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Analysis-Synthesis-Modeling of Inconel 718</vt:lpstr>
      <vt:lpstr>Overview</vt:lpstr>
      <vt:lpstr>DREAM3D Pipeline 1 – Statistical Analysis</vt:lpstr>
      <vt:lpstr>MATLAB Fitting Log-Normal statistic plot on microstructure’s Equivalent Diameter Histogram</vt:lpstr>
      <vt:lpstr>DREAM3D Pipeline 2 – Microstructure Synthesis</vt:lpstr>
      <vt:lpstr>DREAM3D Pipeline 3: Abaqus / EVPFFT Input Files</vt:lpstr>
      <vt:lpstr>EVPFFT</vt:lpstr>
      <vt:lpstr>Example: Inconel 718 [Grains]</vt:lpstr>
      <vt:lpstr>Example: Inconel 718 [Pole Figures]</vt:lpstr>
      <vt:lpstr>Example: Inconel 718 [EVPFFT on SSEs – S11, S22, S33]</vt:lpstr>
      <vt:lpstr>Example: Inconel 718 [EVPFFT on SSEs – Von Mises]</vt:lpstr>
      <vt:lpstr>Example: Inconel 718 [EVPFFT on SSEs]</vt:lpstr>
      <vt:lpstr>Example: Inconel 718 [EVPFFT – Von Mises]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Analysis-Synthesis-Modeling of Inconel 718</dc:title>
  <dc:creator>An Nguyen</dc:creator>
  <cp:lastModifiedBy>An Nguyen</cp:lastModifiedBy>
  <cp:revision>21</cp:revision>
  <dcterms:created xsi:type="dcterms:W3CDTF">2021-01-22T16:54:50Z</dcterms:created>
  <dcterms:modified xsi:type="dcterms:W3CDTF">2021-01-25T22:31:54Z</dcterms:modified>
</cp:coreProperties>
</file>